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3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F86E94-ACCC-4DDA-9621-895C558743A1}" v="9" dt="2024-04-15T12:08:42.2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1410" autoAdjust="0"/>
  </p:normalViewPr>
  <p:slideViewPr>
    <p:cSldViewPr snapToGrid="0">
      <p:cViewPr varScale="1">
        <p:scale>
          <a:sx n="70" d="100"/>
          <a:sy n="70" d="100"/>
        </p:scale>
        <p:origin x="111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LaScola Needy" userId="6e0d3b3c-9738-45ca-b7dc-99181d7081b5" providerId="ADAL" clId="{3CF86E94-ACCC-4DDA-9621-895C558743A1}"/>
    <pc:docChg chg="undo custSel modSld">
      <pc:chgData name="Kim LaScola Needy" userId="6e0d3b3c-9738-45ca-b7dc-99181d7081b5" providerId="ADAL" clId="{3CF86E94-ACCC-4DDA-9621-895C558743A1}" dt="2024-04-15T12:24:43.533" v="129" actId="14734"/>
      <pc:docMkLst>
        <pc:docMk/>
      </pc:docMkLst>
      <pc:sldChg chg="modSp mod">
        <pc:chgData name="Kim LaScola Needy" userId="6e0d3b3c-9738-45ca-b7dc-99181d7081b5" providerId="ADAL" clId="{3CF86E94-ACCC-4DDA-9621-895C558743A1}" dt="2024-04-15T12:24:43.533" v="129" actId="14734"/>
        <pc:sldMkLst>
          <pc:docMk/>
          <pc:sldMk cId="3839343421" sldId="258"/>
        </pc:sldMkLst>
        <pc:graphicFrameChg chg="modGraphic">
          <ac:chgData name="Kim LaScola Needy" userId="6e0d3b3c-9738-45ca-b7dc-99181d7081b5" providerId="ADAL" clId="{3CF86E94-ACCC-4DDA-9621-895C558743A1}" dt="2024-04-15T12:24:43.533" v="129" actId="14734"/>
          <ac:graphicFrameMkLst>
            <pc:docMk/>
            <pc:sldMk cId="3839343421" sldId="258"/>
            <ac:graphicFrameMk id="4" creationId="{A3124F0C-06BD-EE5D-F6D8-E5A61593C691}"/>
          </ac:graphicFrameMkLst>
        </pc:graphicFrameChg>
      </pc:sldChg>
      <pc:sldChg chg="addSp modSp">
        <pc:chgData name="Kim LaScola Needy" userId="6e0d3b3c-9738-45ca-b7dc-99181d7081b5" providerId="ADAL" clId="{3CF86E94-ACCC-4DDA-9621-895C558743A1}" dt="2024-04-15T12:07:42.959" v="5"/>
        <pc:sldMkLst>
          <pc:docMk/>
          <pc:sldMk cId="264211719" sldId="259"/>
        </pc:sldMkLst>
        <pc:picChg chg="add mod">
          <ac:chgData name="Kim LaScola Needy" userId="6e0d3b3c-9738-45ca-b7dc-99181d7081b5" providerId="ADAL" clId="{3CF86E94-ACCC-4DDA-9621-895C558743A1}" dt="2024-04-15T12:07:42.959" v="5"/>
          <ac:picMkLst>
            <pc:docMk/>
            <pc:sldMk cId="264211719" sldId="259"/>
            <ac:picMk id="4" creationId="{BB219691-6505-C645-7853-2F7605FCBD07}"/>
          </ac:picMkLst>
        </pc:picChg>
      </pc:sldChg>
      <pc:sldChg chg="addSp modSp">
        <pc:chgData name="Kim LaScola Needy" userId="6e0d3b3c-9738-45ca-b7dc-99181d7081b5" providerId="ADAL" clId="{3CF86E94-ACCC-4DDA-9621-895C558743A1}" dt="2024-04-15T12:07:50.860" v="6"/>
        <pc:sldMkLst>
          <pc:docMk/>
          <pc:sldMk cId="2807190287" sldId="260"/>
        </pc:sldMkLst>
        <pc:picChg chg="add mod">
          <ac:chgData name="Kim LaScola Needy" userId="6e0d3b3c-9738-45ca-b7dc-99181d7081b5" providerId="ADAL" clId="{3CF86E94-ACCC-4DDA-9621-895C558743A1}" dt="2024-04-15T12:07:50.860" v="6"/>
          <ac:picMkLst>
            <pc:docMk/>
            <pc:sldMk cId="2807190287" sldId="260"/>
            <ac:picMk id="4" creationId="{0EA6082C-538F-D43E-0EC9-DD0B0105344A}"/>
          </ac:picMkLst>
        </pc:picChg>
      </pc:sldChg>
      <pc:sldChg chg="addSp delSp modSp mod">
        <pc:chgData name="Kim LaScola Needy" userId="6e0d3b3c-9738-45ca-b7dc-99181d7081b5" providerId="ADAL" clId="{3CF86E94-ACCC-4DDA-9621-895C558743A1}" dt="2024-04-15T12:08:06.160" v="9" actId="478"/>
        <pc:sldMkLst>
          <pc:docMk/>
          <pc:sldMk cId="3750700087" sldId="261"/>
        </pc:sldMkLst>
        <pc:picChg chg="add mod">
          <ac:chgData name="Kim LaScola Needy" userId="6e0d3b3c-9738-45ca-b7dc-99181d7081b5" providerId="ADAL" clId="{3CF86E94-ACCC-4DDA-9621-895C558743A1}" dt="2024-04-15T12:07:57.334" v="7"/>
          <ac:picMkLst>
            <pc:docMk/>
            <pc:sldMk cId="3750700087" sldId="261"/>
            <ac:picMk id="4" creationId="{A08D436E-81FC-2E1D-2961-DFED7D1F1AB2}"/>
          </ac:picMkLst>
        </pc:picChg>
        <pc:picChg chg="add del mod">
          <ac:chgData name="Kim LaScola Needy" userId="6e0d3b3c-9738-45ca-b7dc-99181d7081b5" providerId="ADAL" clId="{3CF86E94-ACCC-4DDA-9621-895C558743A1}" dt="2024-04-15T12:08:06.160" v="9" actId="478"/>
          <ac:picMkLst>
            <pc:docMk/>
            <pc:sldMk cId="3750700087" sldId="261"/>
            <ac:picMk id="5" creationId="{63C2594A-87F3-6594-CC43-2E3661D51788}"/>
          </ac:picMkLst>
        </pc:picChg>
      </pc:sldChg>
      <pc:sldChg chg="addSp modSp">
        <pc:chgData name="Kim LaScola Needy" userId="6e0d3b3c-9738-45ca-b7dc-99181d7081b5" providerId="ADAL" clId="{3CF86E94-ACCC-4DDA-9621-895C558743A1}" dt="2024-04-15T12:08:21.020" v="10"/>
        <pc:sldMkLst>
          <pc:docMk/>
          <pc:sldMk cId="670013025" sldId="262"/>
        </pc:sldMkLst>
        <pc:picChg chg="add mod">
          <ac:chgData name="Kim LaScola Needy" userId="6e0d3b3c-9738-45ca-b7dc-99181d7081b5" providerId="ADAL" clId="{3CF86E94-ACCC-4DDA-9621-895C558743A1}" dt="2024-04-15T12:08:21.020" v="10"/>
          <ac:picMkLst>
            <pc:docMk/>
            <pc:sldMk cId="670013025" sldId="262"/>
            <ac:picMk id="4" creationId="{B28D4E32-8D49-0EB0-57B0-80CDB9E70AD3}"/>
          </ac:picMkLst>
        </pc:picChg>
      </pc:sldChg>
      <pc:sldChg chg="addSp modSp">
        <pc:chgData name="Kim LaScola Needy" userId="6e0d3b3c-9738-45ca-b7dc-99181d7081b5" providerId="ADAL" clId="{3CF86E94-ACCC-4DDA-9621-895C558743A1}" dt="2024-04-15T12:08:30.203" v="11"/>
        <pc:sldMkLst>
          <pc:docMk/>
          <pc:sldMk cId="317960436" sldId="263"/>
        </pc:sldMkLst>
        <pc:picChg chg="add mod">
          <ac:chgData name="Kim LaScola Needy" userId="6e0d3b3c-9738-45ca-b7dc-99181d7081b5" providerId="ADAL" clId="{3CF86E94-ACCC-4DDA-9621-895C558743A1}" dt="2024-04-15T12:08:30.203" v="11"/>
          <ac:picMkLst>
            <pc:docMk/>
            <pc:sldMk cId="317960436" sldId="263"/>
            <ac:picMk id="4" creationId="{B15FB802-8D5F-32EA-41AA-E2302B964110}"/>
          </ac:picMkLst>
        </pc:picChg>
      </pc:sldChg>
      <pc:sldChg chg="addSp modSp">
        <pc:chgData name="Kim LaScola Needy" userId="6e0d3b3c-9738-45ca-b7dc-99181d7081b5" providerId="ADAL" clId="{3CF86E94-ACCC-4DDA-9621-895C558743A1}" dt="2024-04-15T12:08:35.398" v="12"/>
        <pc:sldMkLst>
          <pc:docMk/>
          <pc:sldMk cId="3668406172" sldId="264"/>
        </pc:sldMkLst>
        <pc:picChg chg="add mod">
          <ac:chgData name="Kim LaScola Needy" userId="6e0d3b3c-9738-45ca-b7dc-99181d7081b5" providerId="ADAL" clId="{3CF86E94-ACCC-4DDA-9621-895C558743A1}" dt="2024-04-15T12:08:35.398" v="12"/>
          <ac:picMkLst>
            <pc:docMk/>
            <pc:sldMk cId="3668406172" sldId="264"/>
            <ac:picMk id="4" creationId="{87A81CF9-7305-D076-D69C-F9D3591D18B3}"/>
          </ac:picMkLst>
        </pc:picChg>
      </pc:sldChg>
      <pc:sldChg chg="addSp modSp">
        <pc:chgData name="Kim LaScola Needy" userId="6e0d3b3c-9738-45ca-b7dc-99181d7081b5" providerId="ADAL" clId="{3CF86E94-ACCC-4DDA-9621-895C558743A1}" dt="2024-04-15T12:08:42.221" v="13"/>
        <pc:sldMkLst>
          <pc:docMk/>
          <pc:sldMk cId="2665668464" sldId="265"/>
        </pc:sldMkLst>
        <pc:picChg chg="add mod">
          <ac:chgData name="Kim LaScola Needy" userId="6e0d3b3c-9738-45ca-b7dc-99181d7081b5" providerId="ADAL" clId="{3CF86E94-ACCC-4DDA-9621-895C558743A1}" dt="2024-04-15T12:08:42.221" v="13"/>
          <ac:picMkLst>
            <pc:docMk/>
            <pc:sldMk cId="2665668464" sldId="265"/>
            <ac:picMk id="4" creationId="{2CFB483E-F178-F08D-047B-5C463F1E4DB2}"/>
          </ac:picMkLst>
        </pc:picChg>
      </pc:sldChg>
      <pc:sldChg chg="modSp mod">
        <pc:chgData name="Kim LaScola Needy" userId="6e0d3b3c-9738-45ca-b7dc-99181d7081b5" providerId="ADAL" clId="{3CF86E94-ACCC-4DDA-9621-895C558743A1}" dt="2024-04-15T12:07:30.499" v="3" actId="1035"/>
        <pc:sldMkLst>
          <pc:docMk/>
          <pc:sldMk cId="2266705299" sldId="266"/>
        </pc:sldMkLst>
        <pc:picChg chg="mod">
          <ac:chgData name="Kim LaScola Needy" userId="6e0d3b3c-9738-45ca-b7dc-99181d7081b5" providerId="ADAL" clId="{3CF86E94-ACCC-4DDA-9621-895C558743A1}" dt="2024-04-15T12:07:30.499" v="3" actId="1035"/>
          <ac:picMkLst>
            <pc:docMk/>
            <pc:sldMk cId="2266705299" sldId="266"/>
            <ac:picMk id="5" creationId="{D90FA7CF-2006-FB63-5EE9-21728C8820DE}"/>
          </ac:picMkLst>
        </pc:picChg>
      </pc:sldChg>
      <pc:sldChg chg="addSp modSp">
        <pc:chgData name="Kim LaScola Needy" userId="6e0d3b3c-9738-45ca-b7dc-99181d7081b5" providerId="ADAL" clId="{3CF86E94-ACCC-4DDA-9621-895C558743A1}" dt="2024-04-15T12:07:38.401" v="4"/>
        <pc:sldMkLst>
          <pc:docMk/>
          <pc:sldMk cId="928504311" sldId="267"/>
        </pc:sldMkLst>
        <pc:picChg chg="add mod">
          <ac:chgData name="Kim LaScola Needy" userId="6e0d3b3c-9738-45ca-b7dc-99181d7081b5" providerId="ADAL" clId="{3CF86E94-ACCC-4DDA-9621-895C558743A1}" dt="2024-04-15T12:07:38.401" v="4"/>
          <ac:picMkLst>
            <pc:docMk/>
            <pc:sldMk cId="928504311" sldId="267"/>
            <ac:picMk id="4" creationId="{E611EB3A-E7D4-F4A8-4BB0-451A487E8CFD}"/>
          </ac:picMkLst>
        </pc:picChg>
      </pc:sldChg>
      <pc:sldChg chg="modSp mod">
        <pc:chgData name="Kim LaScola Needy" userId="6e0d3b3c-9738-45ca-b7dc-99181d7081b5" providerId="ADAL" clId="{3CF86E94-ACCC-4DDA-9621-895C558743A1}" dt="2024-04-15T12:15:04.492" v="126" actId="6549"/>
        <pc:sldMkLst>
          <pc:docMk/>
          <pc:sldMk cId="3184729234" sldId="268"/>
        </pc:sldMkLst>
        <pc:spChg chg="mod">
          <ac:chgData name="Kim LaScola Needy" userId="6e0d3b3c-9738-45ca-b7dc-99181d7081b5" providerId="ADAL" clId="{3CF86E94-ACCC-4DDA-9621-895C558743A1}" dt="2024-04-15T12:15:04.492" v="126" actId="6549"/>
          <ac:spMkLst>
            <pc:docMk/>
            <pc:sldMk cId="3184729234" sldId="268"/>
            <ac:spMk id="4" creationId="{973A501A-2105-57FB-00BA-44EFAADA154A}"/>
          </ac:spMkLst>
        </pc:spChg>
      </pc:sldChg>
      <pc:sldChg chg="modSp mod">
        <pc:chgData name="Kim LaScola Needy" userId="6e0d3b3c-9738-45ca-b7dc-99181d7081b5" providerId="ADAL" clId="{3CF86E94-ACCC-4DDA-9621-895C558743A1}" dt="2024-04-15T12:10:36.671" v="121" actId="20577"/>
        <pc:sldMkLst>
          <pc:docMk/>
          <pc:sldMk cId="4287639273" sldId="270"/>
        </pc:sldMkLst>
        <pc:spChg chg="mod">
          <ac:chgData name="Kim LaScola Needy" userId="6e0d3b3c-9738-45ca-b7dc-99181d7081b5" providerId="ADAL" clId="{3CF86E94-ACCC-4DDA-9621-895C558743A1}" dt="2024-04-15T12:10:36.671" v="121" actId="20577"/>
          <ac:spMkLst>
            <pc:docMk/>
            <pc:sldMk cId="4287639273" sldId="270"/>
            <ac:spMk id="3" creationId="{AA4B539F-31AC-DD26-1CFA-1D29FDAD36DF}"/>
          </ac:spMkLst>
        </pc:spChg>
        <pc:spChg chg="mod">
          <ac:chgData name="Kim LaScola Needy" userId="6e0d3b3c-9738-45ca-b7dc-99181d7081b5" providerId="ADAL" clId="{3CF86E94-ACCC-4DDA-9621-895C558743A1}" dt="2024-04-15T12:09:54.320" v="113" actId="1035"/>
          <ac:spMkLst>
            <pc:docMk/>
            <pc:sldMk cId="4287639273" sldId="270"/>
            <ac:spMk id="5" creationId="{E62989AB-270C-67BF-E423-1ACCBBE225A5}"/>
          </ac:spMkLst>
        </pc:spChg>
      </pc:sldChg>
      <pc:sldChg chg="modSp mod">
        <pc:chgData name="Kim LaScola Needy" userId="6e0d3b3c-9738-45ca-b7dc-99181d7081b5" providerId="ADAL" clId="{3CF86E94-ACCC-4DDA-9621-895C558743A1}" dt="2024-04-15T12:11:12.435" v="122" actId="20577"/>
        <pc:sldMkLst>
          <pc:docMk/>
          <pc:sldMk cId="1519054557" sldId="273"/>
        </pc:sldMkLst>
        <pc:spChg chg="mod">
          <ac:chgData name="Kim LaScola Needy" userId="6e0d3b3c-9738-45ca-b7dc-99181d7081b5" providerId="ADAL" clId="{3CF86E94-ACCC-4DDA-9621-895C558743A1}" dt="2024-04-15T12:11:12.435" v="122" actId="20577"/>
          <ac:spMkLst>
            <pc:docMk/>
            <pc:sldMk cId="1519054557" sldId="273"/>
            <ac:spMk id="3" creationId="{174BACC2-CDC7-264E-9D2D-C27CA360958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658CB-E591-45D6-9E1C-A75C30E24E42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9A881-264B-43A3-9A07-12CE44F06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00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9A881-264B-43A3-9A07-12CE44F066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27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 without Lewis-Burke in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9A881-264B-43A3-9A07-12CE44F066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28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9A881-264B-43A3-9A07-12CE44F066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5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2612E-35E1-EDAF-3587-5AED72DB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9DF4E-059B-9C75-5BE2-B13178381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6B3F2-EA65-9770-547A-2DB5A9D7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C8A2-6AEE-4B2B-A720-A4B9ABE91AE7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53F31-4093-02F1-67A1-E4466A9C0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75FB5-F1F4-E4FD-8BD6-0A3CBF02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8351-336F-4BC4-860A-E414D61F8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8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3B09-09FD-18D0-FC81-8C3A3AC5E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36E7C6-6046-8D0E-E45A-FC61C8EF0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BC69C-0DC2-6E72-B630-8DF00762C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A9C9-1AF2-4FCD-B008-017987D606A1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3D8BE-6534-DEF6-F246-38D162736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2A29F-4C67-E344-B6B7-BEF0D495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8351-336F-4BC4-860A-E414D61F8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35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5FF60E-9CA5-409E-0C6F-CF93216A7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C523E-3F84-03BD-C3E8-E0DD9F6CE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81BE5-FC87-D7F8-08DC-55DB70A4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2FEF-9E49-4DC6-8DD7-6DB03B826E50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32EE7-8020-BAC6-F5C1-AC8BAE627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14BA-8CA7-EFF2-24D2-0D513C76C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8351-336F-4BC4-860A-E414D61F8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1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37C12-FDBD-380D-E325-C9FA4F29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9B5EC-1678-57A6-95FC-B4E8661D0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F7820-960D-5A21-4899-DB8E191C5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15DE-9F44-4D9C-881A-88391E5DC830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4FA5B-D80B-AC96-7D12-E6594E5D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F1C1B-AA4B-6949-2D22-47834C19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8351-336F-4BC4-860A-E414D61F8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2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87B7C-AFF2-B630-2810-B3693790C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3103A-450C-6550-2F46-D3C27EBD9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B5702-F7ED-C70D-E2DF-5C985D36F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9B2F-9EEA-4527-8DEA-5E429BF58B5C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B656F-BF5C-BF1A-0A30-851D7DED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00C96-EE9E-FB9A-459F-E98B4DA6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8351-336F-4BC4-860A-E414D61F8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5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D2A99-9D34-A6F0-F507-15A83C6C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18D79-5EB2-C5FE-7093-68FEA8F42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32467-EF6A-7843-75FB-343E4C400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14DBA-C8BD-93D6-4305-7ED631E64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73B0-EA3F-4C21-818E-EAC62683FC29}" type="datetime1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AD9F-0E21-C205-2F4C-5CA8510D6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8D757-45A4-1821-9E20-82B60FFC0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8351-336F-4BC4-860A-E414D61F8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4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D2E85-80E3-7AE2-ED26-E185A9BC5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FA15E-3B98-00F1-1F23-A5BC551AC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56DF5-05A5-FAF0-54B1-DD9421C67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16D93D-C236-6EBF-9E19-66BAA215E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F8465C-3845-5C22-2A8B-CB997150E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365C44-E2E2-8EC4-D425-7C198A05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6E0E-7E9F-4730-AE18-947E15EA7705}" type="datetime1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53D48E-90C5-9E6F-7267-344A9B0C9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6282E0-7587-A6C9-9391-4F0A87DE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8351-336F-4BC4-860A-E414D61F8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3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E6E2F-CFCB-1385-502A-5ED09206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0FD3D-0DB7-45ED-F8AE-CE9919017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65DC-6F68-411C-9505-F3AFED33FD2A}" type="datetime1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B6214B-CD33-478F-46FE-160DA174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75375-2EBD-A725-0F1C-2A449769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8351-336F-4BC4-860A-E414D61F8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1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9E83EF-75AB-6C7B-C1DE-3698AEA40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2EB0-FADE-43DB-977F-E231ED39D5D8}" type="datetime1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4BD919-A440-5124-41ED-B5AFC5B7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D5897-4971-F208-B747-259D933D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8351-336F-4BC4-860A-E414D61F8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5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6D2FB-EBFE-3045-F9F3-CE5B6433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7D4A4-0767-276A-7481-99FEEC48C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DEAF3-F195-F017-32AA-C74A41666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E5498-7E50-0C43-C0DA-30E22E27D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15CF-F93E-48CD-BE2D-700EA8FD10B5}" type="datetime1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75707-D853-7EFB-4C8B-863F5557C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B7ED7-1EB2-43F7-2032-87588AE6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8351-336F-4BC4-860A-E414D61F8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2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4FC0B-8025-CF8D-A9F7-F20B10D0C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A71418-757C-0C23-E391-A1D32A180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80FB4-1E73-F55C-E8C2-7E17D2C45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EDAB4-B456-DF5D-E953-EAB6DCA96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1C52-2235-4EA0-A08B-C61ACBCE16FE}" type="datetime1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E4067-7125-429F-DFAE-8E63B4CA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6361E-2973-84F2-5DEF-EABE6871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8351-336F-4BC4-860A-E414D61F8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6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C43834-19AA-0FF6-57FC-BDA2077A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E234B-BA33-E1A9-461C-159F3F262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D2801-CCF3-7DA9-19CF-8E9F644AF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7DEC1A-1A53-418F-B40E-0A2C6E7B7886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6D7AB-E23C-6E49-C982-1ADD652F9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99D04-4281-CBD2-4A44-E663FE0CF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FC8351-336F-4BC4-860A-E414D61F8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1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39335-57EA-90BA-B0FF-4DFC36D046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Engaging with National Policy and Politics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32701-3AC8-F4CC-0B7C-7124910CC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714" y="3830637"/>
            <a:ext cx="10918371" cy="2387599"/>
          </a:xfrm>
        </p:spPr>
        <p:txBody>
          <a:bodyPr>
            <a:noAutofit/>
          </a:bodyPr>
          <a:lstStyle/>
          <a:p>
            <a:r>
              <a:rPr lang="en-US" b="1" dirty="0"/>
              <a:t>2024 ASEE Engineering Deans Institute</a:t>
            </a:r>
          </a:p>
          <a:p>
            <a:r>
              <a:rPr lang="en-US" b="1" dirty="0"/>
              <a:t>April 14-16, 2024</a:t>
            </a:r>
          </a:p>
          <a:p>
            <a:endParaRPr lang="en-US" dirty="0"/>
          </a:p>
          <a:p>
            <a:r>
              <a:rPr lang="en-US" dirty="0"/>
              <a:t>W. Samuel Easterling, Iowa State University, Public Policy Committee Chair</a:t>
            </a:r>
          </a:p>
          <a:p>
            <a:r>
              <a:rPr lang="en-US" dirty="0"/>
              <a:t>Kim LaScola Needy, University of Arkansas, Public Policy Committee Vice Chair</a:t>
            </a:r>
          </a:p>
        </p:txBody>
      </p:sp>
      <p:pic>
        <p:nvPicPr>
          <p:cNvPr id="8" name="Picture 7" descr="A blue letters and a letter s&#10;&#10;Description automatically generated">
            <a:extLst>
              <a:ext uri="{FF2B5EF4-FFF2-40B4-BE49-F238E27FC236}">
                <a16:creationId xmlns:a16="http://schemas.microsoft.com/office/drawing/2014/main" id="{8FFAC544-41AF-277D-A6BC-658D99176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900" y="386597"/>
            <a:ext cx="2140557" cy="582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237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704D94-D06B-9CCB-AC55-6C0A1268D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233" y="0"/>
            <a:ext cx="6401533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E18CD0-969E-24A9-DF92-2529459C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8351-336F-4BC4-860A-E414D61F8508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 descr="A blue letters and a letter s&#10;&#10;Description automatically generated">
            <a:extLst>
              <a:ext uri="{FF2B5EF4-FFF2-40B4-BE49-F238E27FC236}">
                <a16:creationId xmlns:a16="http://schemas.microsoft.com/office/drawing/2014/main" id="{B15FB802-8D5F-32EA-41AA-E2302B964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900" y="386597"/>
            <a:ext cx="2140557" cy="582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60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A65C10-ACF5-D81A-9516-DE237323A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713" y="0"/>
            <a:ext cx="6202573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A024C6-228A-658F-F17C-3F2E8486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8351-336F-4BC4-860A-E414D61F8508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 descr="A blue letters and a letter s&#10;&#10;Description automatically generated">
            <a:extLst>
              <a:ext uri="{FF2B5EF4-FFF2-40B4-BE49-F238E27FC236}">
                <a16:creationId xmlns:a16="http://schemas.microsoft.com/office/drawing/2014/main" id="{87A81CF9-7305-D076-D69C-F9D3591D1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900" y="386597"/>
            <a:ext cx="2140557" cy="582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406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B195B5-4322-2EBE-626C-60319CC60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781" y="0"/>
            <a:ext cx="632043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F0B4C8-1B01-655D-B79F-D5EBCF825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8351-336F-4BC4-860A-E414D61F8508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 descr="A blue letters and a letter s&#10;&#10;Description automatically generated">
            <a:extLst>
              <a:ext uri="{FF2B5EF4-FFF2-40B4-BE49-F238E27FC236}">
                <a16:creationId xmlns:a16="http://schemas.microsoft.com/office/drawing/2014/main" id="{2CFB483E-F178-F08D-047B-5C463F1E4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900" y="386597"/>
            <a:ext cx="2140557" cy="582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668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B64A-F784-8471-B598-6168017E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301"/>
            <a:ext cx="10515600" cy="1325563"/>
          </a:xfrm>
        </p:spPr>
        <p:txBody>
          <a:bodyPr/>
          <a:lstStyle/>
          <a:p>
            <a:r>
              <a:rPr lang="en-US" dirty="0"/>
              <a:t>Culminates with a Meeting “On the Hill”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9631F-1C2E-99A6-E708-37752D0D7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Prepared by Sharon L. Walker</a:t>
            </a:r>
          </a:p>
          <a:p>
            <a:pPr marL="0" indent="0">
              <a:buNone/>
            </a:pPr>
            <a:r>
              <a:rPr lang="en-US" dirty="0"/>
              <a:t>Drexel University</a:t>
            </a:r>
          </a:p>
          <a:p>
            <a:pPr marL="0" indent="0">
              <a:buNone/>
            </a:pPr>
            <a:r>
              <a:rPr lang="en-US" dirty="0"/>
              <a:t>Vice Chair, EDC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95391-B35D-03C7-9D8D-102455765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8351-336F-4BC4-860A-E414D61F8508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 descr="A blue letters and a letter s&#10;&#10;Description automatically generated">
            <a:extLst>
              <a:ext uri="{FF2B5EF4-FFF2-40B4-BE49-F238E27FC236}">
                <a16:creationId xmlns:a16="http://schemas.microsoft.com/office/drawing/2014/main" id="{D90FA7CF-2006-FB63-5EE9-21728C882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900" y="343053"/>
            <a:ext cx="2140557" cy="582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705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CCA224-82DE-573C-2658-555996239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Your Audience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A501A-2105-57FB-00BA-44EFAADA1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Often not the elected official</a:t>
            </a:r>
          </a:p>
          <a:p>
            <a:pPr lvl="1"/>
            <a:r>
              <a:rPr lang="en-US" dirty="0"/>
              <a:t>Senior policy staff</a:t>
            </a:r>
          </a:p>
          <a:p>
            <a:pPr lvl="1"/>
            <a:r>
              <a:rPr lang="en-US" dirty="0"/>
              <a:t>AAAS Fellows</a:t>
            </a:r>
          </a:p>
          <a:p>
            <a:pPr lvl="1"/>
            <a:r>
              <a:rPr lang="en-US" dirty="0"/>
              <a:t>Possible alumni of your institution</a:t>
            </a:r>
          </a:p>
          <a:p>
            <a:r>
              <a:rPr lang="en-US" dirty="0"/>
              <a:t>Meetings may be delayed or rushed due to activities “on the floor” (i.e., voting)</a:t>
            </a:r>
          </a:p>
          <a:p>
            <a:r>
              <a:rPr lang="en-US" dirty="0"/>
              <a:t>Review each Congressperson’s formal stance on issues related to ASEE and EDC</a:t>
            </a:r>
          </a:p>
          <a:p>
            <a:pPr lvl="1"/>
            <a:r>
              <a:rPr lang="en-US" dirty="0"/>
              <a:t>Workforce development</a:t>
            </a:r>
          </a:p>
          <a:p>
            <a:pPr lvl="1"/>
            <a:r>
              <a:rPr lang="en-US" dirty="0"/>
              <a:t>Research funding support (i.e., NSF, NIH, etc.)</a:t>
            </a:r>
          </a:p>
          <a:p>
            <a:pPr lvl="1"/>
            <a:r>
              <a:rPr lang="en-US" dirty="0"/>
              <a:t>Infrastructure support</a:t>
            </a:r>
          </a:p>
          <a:p>
            <a:pPr lvl="1"/>
            <a:r>
              <a:rPr lang="en-US" dirty="0"/>
              <a:t>CHIPS Act</a:t>
            </a:r>
          </a:p>
          <a:p>
            <a:pPr lvl="1"/>
            <a:r>
              <a:rPr lang="en-US" dirty="0"/>
              <a:t>Recent activities on campuses linked to </a:t>
            </a:r>
            <a:r>
              <a:rPr lang="en-US" dirty="0" err="1"/>
              <a:t>Islamaphobia</a:t>
            </a:r>
            <a:r>
              <a:rPr lang="en-US" dirty="0"/>
              <a:t> and </a:t>
            </a:r>
            <a:r>
              <a:rPr lang="en-US" dirty="0" err="1"/>
              <a:t>antisemistism</a:t>
            </a:r>
            <a:endParaRPr lang="en-US" dirty="0"/>
          </a:p>
          <a:p>
            <a:r>
              <a:rPr lang="en-US" dirty="0"/>
              <a:t>Review committees each Congressperson sits on as those topics come up!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8F69BD-CA10-CF3C-0CD5-67EC60BE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8351-336F-4BC4-860A-E414D61F8508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A blue letters and a letter s&#10;&#10;Description automatically generated">
            <a:extLst>
              <a:ext uri="{FF2B5EF4-FFF2-40B4-BE49-F238E27FC236}">
                <a16:creationId xmlns:a16="http://schemas.microsoft.com/office/drawing/2014/main" id="{5D854703-41B5-8BFE-7E0C-A5A0668C6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900" y="386597"/>
            <a:ext cx="2140557" cy="582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729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CEED-E2BC-ADB9-2D21-F42FBAEDF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 Most of Your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A7C95-444E-34A4-338F-9E707FEC3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Preparing Individually</a:t>
            </a:r>
          </a:p>
          <a:p>
            <a:pPr lvl="1"/>
            <a:r>
              <a:rPr lang="en-US" dirty="0"/>
              <a:t>Review the talking points provided by ASEE</a:t>
            </a:r>
          </a:p>
          <a:p>
            <a:pPr lvl="1"/>
            <a:r>
              <a:rPr lang="en-US" dirty="0"/>
              <a:t>Review any talking points provided by your institution</a:t>
            </a:r>
          </a:p>
          <a:p>
            <a:pPr lvl="1"/>
            <a:r>
              <a:rPr lang="en-US" dirty="0"/>
              <a:t>Prepare the “elevator pitch” about your college and its impact on the state</a:t>
            </a:r>
          </a:p>
          <a:p>
            <a:pPr lvl="1"/>
            <a:r>
              <a:rPr lang="en-US" dirty="0"/>
              <a:t>Have business cards, ASEE handout, and any other relevant materials on your institution ready</a:t>
            </a:r>
          </a:p>
          <a:p>
            <a:r>
              <a:rPr lang="en-US" dirty="0"/>
              <a:t>Preparing collectively</a:t>
            </a:r>
          </a:p>
          <a:p>
            <a:pPr lvl="1"/>
            <a:r>
              <a:rPr lang="en-US" dirty="0"/>
              <a:t>Connect with others from your state/commonwealth</a:t>
            </a:r>
          </a:p>
          <a:p>
            <a:pPr lvl="1"/>
            <a:r>
              <a:rPr lang="en-US" dirty="0"/>
              <a:t>Shared vs. independent visits</a:t>
            </a:r>
          </a:p>
          <a:p>
            <a:pPr lvl="1"/>
            <a:r>
              <a:rPr lang="en-US" dirty="0"/>
              <a:t>Script (who opens, who covers what topics, etc.)</a:t>
            </a:r>
          </a:p>
          <a:p>
            <a:r>
              <a:rPr lang="en-US" dirty="0"/>
              <a:t>Map it out and plan for transitions</a:t>
            </a:r>
          </a:p>
          <a:p>
            <a:pPr lvl="1"/>
            <a:r>
              <a:rPr lang="en-US" dirty="0"/>
              <a:t>Security at entrances</a:t>
            </a:r>
          </a:p>
          <a:p>
            <a:pPr lvl="1"/>
            <a:r>
              <a:rPr lang="en-US" dirty="0"/>
              <a:t>Labyrinth tunnels (if open to us)</a:t>
            </a:r>
          </a:p>
          <a:p>
            <a:pPr lvl="1"/>
            <a:r>
              <a:rPr lang="en-US" dirty="0"/>
              <a:t>Crowded lunchrooms</a:t>
            </a:r>
          </a:p>
          <a:p>
            <a:r>
              <a:rPr lang="en-US" dirty="0"/>
              <a:t>When in doubt, ask a government relations staff as this type of advocacy is an expertise!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7A7B5-E6AA-C81D-B1A3-C9929A42E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8351-336F-4BC4-860A-E414D61F8508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A blue letters and a letter s&#10;&#10;Description automatically generated">
            <a:extLst>
              <a:ext uri="{FF2B5EF4-FFF2-40B4-BE49-F238E27FC236}">
                <a16:creationId xmlns:a16="http://schemas.microsoft.com/office/drawing/2014/main" id="{F0D2A801-EE80-3195-6B5B-2F20A5A61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900" y="386597"/>
            <a:ext cx="2140557" cy="582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937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E13DC-B609-BB75-971B-6A7A950B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PPC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BACC2-CDC7-264E-9D2D-C27CA3609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109 deans attended</a:t>
            </a:r>
          </a:p>
          <a:p>
            <a:r>
              <a:rPr lang="en-US" dirty="0"/>
              <a:t>25 government relations people attended</a:t>
            </a:r>
          </a:p>
          <a:p>
            <a:r>
              <a:rPr lang="en-US" dirty="0"/>
              <a:t>Formal feedback was not obtained</a:t>
            </a:r>
          </a:p>
          <a:p>
            <a:endParaRPr lang="en-US" dirty="0"/>
          </a:p>
          <a:p>
            <a:r>
              <a:rPr lang="en-US" dirty="0"/>
              <a:t>PPC just met on Sunday, April 14</a:t>
            </a:r>
          </a:p>
          <a:p>
            <a:pPr lvl="1"/>
            <a:r>
              <a:rPr lang="en-US" dirty="0"/>
              <a:t>Discuss committee membership</a:t>
            </a:r>
          </a:p>
          <a:p>
            <a:pPr lvl="1"/>
            <a:r>
              <a:rPr lang="en-US" dirty="0"/>
              <a:t>Debrief about the 2024 meeting</a:t>
            </a:r>
          </a:p>
          <a:p>
            <a:pPr lvl="1"/>
            <a:r>
              <a:rPr lang="en-US" dirty="0"/>
              <a:t>Begin planning efforts for the 2025 meeting</a:t>
            </a:r>
          </a:p>
          <a:p>
            <a:pPr lvl="1"/>
            <a:r>
              <a:rPr lang="en-US" dirty="0"/>
              <a:t>Prepare for upcoming meeting on Monday, June 24 at the 2024 ASEE Conference in Portland, 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0E6DC-784E-E35A-75C2-526032006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8351-336F-4BC4-860A-E414D61F8508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A blue letters and a letter s&#10;&#10;Description automatically generated">
            <a:extLst>
              <a:ext uri="{FF2B5EF4-FFF2-40B4-BE49-F238E27FC236}">
                <a16:creationId xmlns:a16="http://schemas.microsoft.com/office/drawing/2014/main" id="{C0FC781F-C667-9B74-1ED2-B9B9D55C9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900" y="386597"/>
            <a:ext cx="2140557" cy="582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054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E92A-79E5-C9A5-7DA5-A7C8A277B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to attend the 2025 PPC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B539F-31AC-DD26-1CFA-1D29FDAD3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meeting is February 3-5, 2025</a:t>
            </a:r>
          </a:p>
          <a:p>
            <a:r>
              <a:rPr lang="en-US" dirty="0"/>
              <a:t>Washington Marriott Capital Hill</a:t>
            </a:r>
          </a:p>
          <a:p>
            <a:endParaRPr lang="en-US" dirty="0"/>
          </a:p>
          <a:p>
            <a:r>
              <a:rPr lang="en-US" dirty="0"/>
              <a:t>Planning efforts will begin in June</a:t>
            </a:r>
          </a:p>
          <a:p>
            <a:pPr lvl="1"/>
            <a:r>
              <a:rPr lang="en-US" dirty="0"/>
              <a:t>What ideas do you have for the program?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DC657-49A2-7574-2F4B-48EC1A9B0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8351-336F-4BC4-860A-E414D61F8508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2989AB-270C-67BF-E423-1ACCBBE225A5}"/>
              </a:ext>
            </a:extLst>
          </p:cNvPr>
          <p:cNvSpPr txBox="1"/>
          <p:nvPr/>
        </p:nvSpPr>
        <p:spPr>
          <a:xfrm>
            <a:off x="625316" y="4745899"/>
            <a:ext cx="1035277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W. Samuel Easterling, Iowa State University, Public Policy Committee Chair</a:t>
            </a:r>
          </a:p>
          <a:p>
            <a:pPr algn="ctr"/>
            <a:r>
              <a:rPr lang="en-US" sz="2000" b="1" dirty="0"/>
              <a:t>wse@iastate.edu</a:t>
            </a:r>
          </a:p>
          <a:p>
            <a:pPr algn="ctr"/>
            <a:r>
              <a:rPr lang="en-US" sz="2000" b="1" dirty="0"/>
              <a:t>Kim LaScola Needy, University of Arkansas, Public Policy Committee Vice Chair</a:t>
            </a:r>
          </a:p>
          <a:p>
            <a:pPr algn="ctr"/>
            <a:r>
              <a:rPr lang="en-US" sz="2000" b="1" dirty="0"/>
              <a:t>kneedy@uark.edu</a:t>
            </a:r>
          </a:p>
          <a:p>
            <a:endParaRPr lang="en-US" dirty="0"/>
          </a:p>
        </p:txBody>
      </p:sp>
      <p:pic>
        <p:nvPicPr>
          <p:cNvPr id="6" name="Picture 5" descr="A blue letters and a letter s&#10;&#10;Description automatically generated">
            <a:extLst>
              <a:ext uri="{FF2B5EF4-FFF2-40B4-BE49-F238E27FC236}">
                <a16:creationId xmlns:a16="http://schemas.microsoft.com/office/drawing/2014/main" id="{6F0DD455-6E7F-E698-E852-5CC2B8C52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900" y="386597"/>
            <a:ext cx="2140557" cy="582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63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2DD3E-07F9-805C-A90A-514814268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513"/>
            <a:ext cx="10515600" cy="1325563"/>
          </a:xfrm>
        </p:spPr>
        <p:txBody>
          <a:bodyPr/>
          <a:lstStyle/>
          <a:p>
            <a:r>
              <a:rPr lang="en-US" dirty="0"/>
              <a:t>Engineering Deans Council (EDC)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9BF890C-3334-50D6-CC00-F06ED8B326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170992"/>
              </p:ext>
            </p:extLst>
          </p:nvPr>
        </p:nvGraphicFramePr>
        <p:xfrm>
          <a:off x="838200" y="1825625"/>
          <a:ext cx="10515600" cy="3942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38072407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862762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Executive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National Meetings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568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Elected Chair, Vice Chair and 6 board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Public Policy Colloquium (February)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Engineering Deans Institute (April)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National ASEE Meeting (June)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064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Committees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 Relevant Meetings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521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Diversity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Undergraduate Education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Data Collection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Public Policy Committee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Engineering Deans Institute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Global Engineering Education (inactive)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P-13 Education Committee (inactive)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Collaborative Network for Engineering and Computing Diversity (February)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Conference for Industry and Education Collaboration (February)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Research Leadership Institute (March)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2339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883A84-82C1-741B-BC0D-7380DB78F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8351-336F-4BC4-860A-E414D61F8508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A blue letters and a letter s&#10;&#10;Description automatically generated">
            <a:extLst>
              <a:ext uri="{FF2B5EF4-FFF2-40B4-BE49-F238E27FC236}">
                <a16:creationId xmlns:a16="http://schemas.microsoft.com/office/drawing/2014/main" id="{8A6CC82C-3CE6-36D5-C148-C98E7690E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900" y="386597"/>
            <a:ext cx="2140557" cy="582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7831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C369E-07F6-2505-DDB2-0CF2DB1D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the PPC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1E7BC-B9E4-E60A-AA8D-E1049006E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Advocate for engineering education, research, and engagement and serve as a resource to its constituents and the public at large.</a:t>
            </a:r>
          </a:p>
          <a:p>
            <a:r>
              <a:rPr lang="en-US" sz="28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Articulate as a key stakeholder of, and influence US public policy on engineering education, research, and engagement.</a:t>
            </a:r>
          </a:p>
          <a:p>
            <a:r>
              <a:rPr lang="en-US" sz="28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Facilitate the exchange of information among its members and their stakeholders and provide a forum for member colleges to foster dialog and collaboration and to share best practices.</a:t>
            </a:r>
          </a:p>
          <a:p>
            <a:r>
              <a:rPr lang="en-US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each February in Washington, D.C.</a:t>
            </a:r>
            <a:endParaRPr lang="en-US" sz="2800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098A1-1403-A207-DDC5-2C2EB592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8351-336F-4BC4-860A-E414D61F8508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 descr="A blue letters and a letter s&#10;&#10;Description automatically generated">
            <a:extLst>
              <a:ext uri="{FF2B5EF4-FFF2-40B4-BE49-F238E27FC236}">
                <a16:creationId xmlns:a16="http://schemas.microsoft.com/office/drawing/2014/main" id="{7BED9291-8783-2A0E-9D79-5B302F82E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900" y="386597"/>
            <a:ext cx="2140557" cy="582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69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33AA-12D7-B92F-9864-5863902F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047"/>
            <a:ext cx="10515600" cy="1325563"/>
          </a:xfrm>
        </p:spPr>
        <p:txBody>
          <a:bodyPr/>
          <a:lstStyle/>
          <a:p>
            <a:r>
              <a:rPr lang="en-US" dirty="0"/>
              <a:t>Meet the PPC Members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3124F0C-06BD-EE5D-F6D8-E5A61593C6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339737"/>
              </p:ext>
            </p:extLst>
          </p:nvPr>
        </p:nvGraphicFramePr>
        <p:xfrm>
          <a:off x="838200" y="2337418"/>
          <a:ext cx="10515597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252">
                  <a:extLst>
                    <a:ext uri="{9D8B030D-6E8A-4147-A177-3AD203B41FA5}">
                      <a16:colId xmlns:a16="http://schemas.microsoft.com/office/drawing/2014/main" val="3001834709"/>
                    </a:ext>
                  </a:extLst>
                </a:gridCol>
                <a:gridCol w="3658146">
                  <a:extLst>
                    <a:ext uri="{9D8B030D-6E8A-4147-A177-3AD203B41FA5}">
                      <a16:colId xmlns:a16="http://schemas.microsoft.com/office/drawing/2014/main" val="139081867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6960851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Term Expires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Term Expires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Term Expires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071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Ken Fridley</a:t>
                      </a:r>
                    </a:p>
                    <a:p>
                      <a:r>
                        <a:rPr lang="en-US" dirty="0"/>
                        <a:t>Old Dominion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Aaron </a:t>
                      </a:r>
                      <a:r>
                        <a:rPr lang="en-US" dirty="0" err="1"/>
                        <a:t>Bobick</a:t>
                      </a:r>
                      <a:endParaRPr lang="en-US" dirty="0"/>
                    </a:p>
                    <a:p>
                      <a:r>
                        <a:rPr lang="en-US" dirty="0"/>
                        <a:t>Washington University in St. Louis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Stephanie Adams</a:t>
                      </a:r>
                    </a:p>
                    <a:p>
                      <a:r>
                        <a:rPr lang="en-US" dirty="0"/>
                        <a:t>University of Texas, Dallas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394717"/>
                  </a:ext>
                </a:extLst>
              </a:tr>
              <a:tr h="486336">
                <a:tc>
                  <a:txBody>
                    <a:bodyPr/>
                    <a:lstStyle/>
                    <a:p>
                      <a:r>
                        <a:rPr lang="en-US" dirty="0"/>
                        <a:t>Wendi Heinzelman</a:t>
                      </a:r>
                    </a:p>
                    <a:p>
                      <a:r>
                        <a:rPr lang="en-US" dirty="0"/>
                        <a:t>University of Rochester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Sheryl Ehrman</a:t>
                      </a:r>
                    </a:p>
                    <a:p>
                      <a:r>
                        <a:rPr lang="en-US" dirty="0"/>
                        <a:t>San Jose State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Oscar Barton, Jr</a:t>
                      </a:r>
                    </a:p>
                    <a:p>
                      <a:r>
                        <a:rPr lang="en-US" dirty="0"/>
                        <a:t>Morgan State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020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Gul Kremer</a:t>
                      </a:r>
                    </a:p>
                    <a:p>
                      <a:r>
                        <a:rPr lang="en-US" dirty="0"/>
                        <a:t>University of Dayton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Kazem Kazerounian</a:t>
                      </a:r>
                    </a:p>
                    <a:p>
                      <a:r>
                        <a:rPr lang="en-US" dirty="0"/>
                        <a:t>University of Connecticut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</a:t>
                      </a:r>
                      <a:r>
                        <a:rPr lang="en-US" dirty="0" err="1"/>
                        <a:t>Lach</a:t>
                      </a:r>
                      <a:endParaRPr lang="en-US" dirty="0"/>
                    </a:p>
                    <a:p>
                      <a:r>
                        <a:rPr lang="en-US" dirty="0"/>
                        <a:t>George Washington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165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Elaine Scott</a:t>
                      </a:r>
                    </a:p>
                    <a:p>
                      <a:r>
                        <a:rPr lang="en-US" dirty="0"/>
                        <a:t>Santa Clara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Vijay Kumar</a:t>
                      </a:r>
                    </a:p>
                    <a:p>
                      <a:r>
                        <a:rPr lang="en-US" dirty="0"/>
                        <a:t>University of Pennsylvania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Cole Smith</a:t>
                      </a:r>
                    </a:p>
                    <a:p>
                      <a:r>
                        <a:rPr lang="en-US" dirty="0"/>
                        <a:t>Syracuse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31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Alexander Wolf</a:t>
                      </a:r>
                    </a:p>
                    <a:p>
                      <a:r>
                        <a:rPr lang="en-US" dirty="0"/>
                        <a:t>University of California, Santa Cruz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8482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D50BBBE-7C9C-6714-DF9A-AE3C9E6FB1E9}"/>
              </a:ext>
            </a:extLst>
          </p:cNvPr>
          <p:cNvSpPr txBox="1"/>
          <p:nvPr/>
        </p:nvSpPr>
        <p:spPr>
          <a:xfrm>
            <a:off x="838200" y="1473712"/>
            <a:ext cx="6108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Chair, W. Samuel Easterling, Iowa State University</a:t>
            </a:r>
          </a:p>
          <a:p>
            <a:r>
              <a:rPr lang="en-US" sz="2000" dirty="0"/>
              <a:t>Vice Chair, Kim LaScola Needy, University of Arkansas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FBA2B3-20B1-FB3B-028D-9FF39796D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8351-336F-4BC4-860A-E414D61F8508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A blue letters and a letter s&#10;&#10;Description automatically generated">
            <a:extLst>
              <a:ext uri="{FF2B5EF4-FFF2-40B4-BE49-F238E27FC236}">
                <a16:creationId xmlns:a16="http://schemas.microsoft.com/office/drawing/2014/main" id="{A46CD524-62B2-3766-D7BF-278AA8D0F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900" y="386597"/>
            <a:ext cx="2140557" cy="582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34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825C2B-E296-138F-917F-B2BD8A132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0" y="0"/>
            <a:ext cx="52832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1E525F-9187-7843-72E8-CFC19EA4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8351-336F-4BC4-860A-E414D61F8508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 descr="A blue letters and a letter s&#10;&#10;Description automatically generated">
            <a:extLst>
              <a:ext uri="{FF2B5EF4-FFF2-40B4-BE49-F238E27FC236}">
                <a16:creationId xmlns:a16="http://schemas.microsoft.com/office/drawing/2014/main" id="{E611EB3A-E7D4-F4A8-4BB0-451A487E8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900" y="386597"/>
            <a:ext cx="2140557" cy="582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504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161D4D-CB2F-C629-205D-7761458E8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713" y="0"/>
            <a:ext cx="6202573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53992A-1735-BB39-7D5D-D8633DF8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8351-336F-4BC4-860A-E414D61F8508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 descr="A blue letters and a letter s&#10;&#10;Description automatically generated">
            <a:extLst>
              <a:ext uri="{FF2B5EF4-FFF2-40B4-BE49-F238E27FC236}">
                <a16:creationId xmlns:a16="http://schemas.microsoft.com/office/drawing/2014/main" id="{BB219691-6505-C645-7853-2F7605FCB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900" y="386597"/>
            <a:ext cx="2140557" cy="582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11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9C0AAC-84EE-4498-D48A-AC45C97AF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713" y="0"/>
            <a:ext cx="6202573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C11190-9314-5101-62EC-EB791153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8351-336F-4BC4-860A-E414D61F8508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 descr="A blue letters and a letter s&#10;&#10;Description automatically generated">
            <a:extLst>
              <a:ext uri="{FF2B5EF4-FFF2-40B4-BE49-F238E27FC236}">
                <a16:creationId xmlns:a16="http://schemas.microsoft.com/office/drawing/2014/main" id="{0EA6082C-538F-D43E-0EC9-DD0B01053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900" y="386597"/>
            <a:ext cx="2140557" cy="582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190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6B9EA3-BE30-C23B-74C0-E739E8430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713" y="0"/>
            <a:ext cx="6202573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2B3E42-1BCC-F750-697C-04C4FE802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8351-336F-4BC4-860A-E414D61F8508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 descr="A blue letters and a letter s&#10;&#10;Description automatically generated">
            <a:extLst>
              <a:ext uri="{FF2B5EF4-FFF2-40B4-BE49-F238E27FC236}">
                <a16:creationId xmlns:a16="http://schemas.microsoft.com/office/drawing/2014/main" id="{A08D436E-81FC-2E1D-2961-DFED7D1F1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900" y="386597"/>
            <a:ext cx="2140557" cy="582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700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CD308D-EDA0-9FB5-ED76-50F3ED014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525" y="0"/>
            <a:ext cx="626095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679BEB-942B-E0B7-5629-0053F1D0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8351-336F-4BC4-860A-E414D61F8508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 descr="A blue letters and a letter s&#10;&#10;Description automatically generated">
            <a:extLst>
              <a:ext uri="{FF2B5EF4-FFF2-40B4-BE49-F238E27FC236}">
                <a16:creationId xmlns:a16="http://schemas.microsoft.com/office/drawing/2014/main" id="{B28D4E32-8D49-0EB0-57B0-80CDB9E70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900" y="386597"/>
            <a:ext cx="2140557" cy="582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013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9c742c4-e61c-4fa5-be89-a3cb566a80d1}" enabled="0" method="" siteId="{79c742c4-e61c-4fa5-be89-a3cb566a80d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706</Words>
  <Application>Microsoft Office PowerPoint</Application>
  <PresentationFormat>Widescreen</PresentationFormat>
  <Paragraphs>134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Engaging with National Policy and Politics</vt:lpstr>
      <vt:lpstr>Engineering Deans Council (EDC)</vt:lpstr>
      <vt:lpstr>Objectives of the PPC</vt:lpstr>
      <vt:lpstr>Meet the PPC Members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Culminates with a Meeting “On the Hill”</vt:lpstr>
      <vt:lpstr>Know Your Audience</vt:lpstr>
      <vt:lpstr>Making the Most of Your Time</vt:lpstr>
      <vt:lpstr>2024 PPC Results</vt:lpstr>
      <vt:lpstr>Plan to attend the 2025 PPC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with National Policy and Politics</dc:title>
  <dc:creator>Kim LaScola Needy</dc:creator>
  <cp:lastModifiedBy>Kim LaScola Needy</cp:lastModifiedBy>
  <cp:revision>3</cp:revision>
  <dcterms:created xsi:type="dcterms:W3CDTF">2024-04-08T22:15:34Z</dcterms:created>
  <dcterms:modified xsi:type="dcterms:W3CDTF">2024-04-15T12:24:48Z</dcterms:modified>
</cp:coreProperties>
</file>